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handoutMasterIdLst>
    <p:handoutMasterId r:id="rId14"/>
  </p:handoutMasterIdLst>
  <p:sldIdLst>
    <p:sldId id="273" r:id="rId4"/>
    <p:sldId id="256" r:id="rId5"/>
    <p:sldId id="266" r:id="rId6"/>
    <p:sldId id="267" r:id="rId7"/>
    <p:sldId id="268" r:id="rId8"/>
    <p:sldId id="269" r:id="rId9"/>
    <p:sldId id="270" r:id="rId10"/>
    <p:sldId id="274" r:id="rId11"/>
    <p:sldId id="272" r:id="rId12"/>
  </p:sldIdLst>
  <p:sldSz cx="10691813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9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a.kantserova\Desktop\&#1063;&#1077;&#1088;&#1085;&#1086;&#1074;&#1080;&#1082;%20&#1045;&#1050;&#105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a.kantserova\Desktop\&#1063;&#1077;&#1088;&#1085;&#1086;&#1074;&#1080;&#1082;%20&#1045;&#1050;&#105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ДГ саны бойынша</a:t>
            </a:r>
          </a:p>
        </c:rich>
      </c:tx>
      <c:layout>
        <c:manualLayout>
          <c:xMode val="edge"/>
          <c:yMode val="edge"/>
          <c:x val="0.30881113555774536"/>
          <c:y val="2.35961086212672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Лист1!$J$7:$J$26</c:f>
              <c:strCache>
                <c:ptCount val="20"/>
                <c:pt idx="0">
                  <c:v>РФ Ұлытау облысы бойынша</c:v>
                </c:pt>
                <c:pt idx="1">
                  <c:v>Жетісу облысы бойынша РФ</c:v>
                </c:pt>
                <c:pt idx="2">
                  <c:v>Абай облысы бойынша РФ</c:v>
                </c:pt>
                <c:pt idx="3">
                  <c:v>СҚО</c:v>
                </c:pt>
                <c:pt idx="4">
                  <c:v>Ақмола облысы</c:v>
                </c:pt>
                <c:pt idx="5">
                  <c:v>Қостанай облысы</c:v>
                </c:pt>
                <c:pt idx="6">
                  <c:v>Алматы облысы</c:v>
                </c:pt>
                <c:pt idx="7">
                  <c:v>Түркістан облысы </c:v>
                </c:pt>
                <c:pt idx="8">
                  <c:v>БҚО</c:v>
                </c:pt>
                <c:pt idx="9">
                  <c:v>ШҚО</c:v>
                </c:pt>
                <c:pt idx="10">
                  <c:v>Павлодар облысы</c:v>
                </c:pt>
                <c:pt idx="11">
                  <c:v>Қарағанды облысы</c:v>
                </c:pt>
                <c:pt idx="12">
                  <c:v>Атырау облысы</c:v>
                </c:pt>
                <c:pt idx="13">
                  <c:v>Шымкент қ.</c:v>
                </c:pt>
                <c:pt idx="14">
                  <c:v>Маңғыстау облысы</c:v>
                </c:pt>
                <c:pt idx="15">
                  <c:v>Алматы қ.</c:v>
                </c:pt>
                <c:pt idx="16">
                  <c:v>Қызылорда облысы</c:v>
                </c:pt>
                <c:pt idx="17">
                  <c:v>Жамбыл облысы</c:v>
                </c:pt>
                <c:pt idx="18">
                  <c:v>Астана қ.</c:v>
                </c:pt>
                <c:pt idx="19">
                  <c:v>Ақтөбе облысы</c:v>
                </c:pt>
              </c:strCache>
            </c:strRef>
          </c:cat>
          <c:val>
            <c:numRef>
              <c:f>Лист1!$K$7:$K$26</c:f>
              <c:numCache>
                <c:formatCode>#,##0</c:formatCode>
                <c:ptCount val="20"/>
                <c:pt idx="0">
                  <c:v>450</c:v>
                </c:pt>
                <c:pt idx="1">
                  <c:v>626</c:v>
                </c:pt>
                <c:pt idx="2">
                  <c:v>739</c:v>
                </c:pt>
                <c:pt idx="3">
                  <c:v>1979</c:v>
                </c:pt>
                <c:pt idx="4">
                  <c:v>2096</c:v>
                </c:pt>
                <c:pt idx="5">
                  <c:v>2968</c:v>
                </c:pt>
                <c:pt idx="6">
                  <c:v>3021</c:v>
                </c:pt>
                <c:pt idx="7">
                  <c:v>3208</c:v>
                </c:pt>
                <c:pt idx="8">
                  <c:v>3261</c:v>
                </c:pt>
                <c:pt idx="9">
                  <c:v>3309</c:v>
                </c:pt>
                <c:pt idx="10">
                  <c:v>3355</c:v>
                </c:pt>
                <c:pt idx="11">
                  <c:v>3457</c:v>
                </c:pt>
                <c:pt idx="12">
                  <c:v>3700</c:v>
                </c:pt>
                <c:pt idx="13">
                  <c:v>3779</c:v>
                </c:pt>
                <c:pt idx="14">
                  <c:v>4408</c:v>
                </c:pt>
                <c:pt idx="15">
                  <c:v>4640</c:v>
                </c:pt>
                <c:pt idx="16">
                  <c:v>4806</c:v>
                </c:pt>
                <c:pt idx="17">
                  <c:v>4979</c:v>
                </c:pt>
                <c:pt idx="18">
                  <c:v>5131</c:v>
                </c:pt>
                <c:pt idx="19">
                  <c:v>6359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8-4C0F-B446-70A1F7DB4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20351"/>
        <c:axId val="77514111"/>
      </c:barChart>
      <c:catAx>
        <c:axId val="77520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7514111"/>
        <c:crosses val="autoZero"/>
        <c:auto val="1"/>
        <c:lblAlgn val="ctr"/>
        <c:lblOffset val="100"/>
        <c:noMultiLvlLbl val="0"/>
      </c:catAx>
      <c:valAx>
        <c:axId val="77514111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7752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Мақұлданған ДГ, млн. теңге сомасы бойынша</a:t>
            </a:r>
          </a:p>
        </c:rich>
      </c:tx>
      <c:layout>
        <c:manualLayout>
          <c:xMode val="edge"/>
          <c:yMode val="edge"/>
          <c:x val="0.14625187056307268"/>
          <c:y val="3.8531054614179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Лист1!$C$220:$C$233</c:f>
              <c:strCache>
                <c:ptCount val="14"/>
                <c:pt idx="0">
                  <c:v>Абай облысы бойынша РФ</c:v>
                </c:pt>
                <c:pt idx="1">
                  <c:v>Атырау облысы</c:v>
                </c:pt>
                <c:pt idx="2">
                  <c:v>Қарағанды облысы</c:v>
                </c:pt>
                <c:pt idx="3">
                  <c:v>Павлодар облысы</c:v>
                </c:pt>
                <c:pt idx="4">
                  <c:v>Жетісу облысы бойынша РФ</c:v>
                </c:pt>
                <c:pt idx="5">
                  <c:v>СҚО</c:v>
                </c:pt>
                <c:pt idx="6">
                  <c:v>ШҚО</c:v>
                </c:pt>
                <c:pt idx="7">
                  <c:v>Түркістан облысы</c:v>
                </c:pt>
                <c:pt idx="8">
                  <c:v>Ақмола облысы</c:v>
                </c:pt>
                <c:pt idx="9">
                  <c:v>Маңғыстау облысы</c:v>
                </c:pt>
                <c:pt idx="10">
                  <c:v>Қызылорда облысы</c:v>
                </c:pt>
                <c:pt idx="11">
                  <c:v>Алматы қ.</c:v>
                </c:pt>
                <c:pt idx="12">
                  <c:v>Астана қ.</c:v>
                </c:pt>
                <c:pt idx="13">
                  <c:v>Алматы облысы</c:v>
                </c:pt>
              </c:strCache>
            </c:strRef>
          </c:cat>
          <c:val>
            <c:numRef>
              <c:f>Лист1!$D$220:$D$233</c:f>
              <c:numCache>
                <c:formatCode>#,##0</c:formatCode>
                <c:ptCount val="14"/>
                <c:pt idx="0">
                  <c:v>7.9064899999999998</c:v>
                </c:pt>
                <c:pt idx="1">
                  <c:v>9.8105683300000006</c:v>
                </c:pt>
                <c:pt idx="2">
                  <c:v>20.089880000000001</c:v>
                </c:pt>
                <c:pt idx="3">
                  <c:v>24.860271000000001</c:v>
                </c:pt>
                <c:pt idx="4">
                  <c:v>28.920843000000001</c:v>
                </c:pt>
                <c:pt idx="5">
                  <c:v>44.85</c:v>
                </c:pt>
                <c:pt idx="6">
                  <c:v>70.492104999999995</c:v>
                </c:pt>
                <c:pt idx="7">
                  <c:v>92.486493999999993</c:v>
                </c:pt>
                <c:pt idx="8">
                  <c:v>95.864306249999998</c:v>
                </c:pt>
                <c:pt idx="9">
                  <c:v>122.0188</c:v>
                </c:pt>
                <c:pt idx="10">
                  <c:v>379.7</c:v>
                </c:pt>
                <c:pt idx="11">
                  <c:v>527.69574299999999</c:v>
                </c:pt>
                <c:pt idx="12">
                  <c:v>742.23092699999995</c:v>
                </c:pt>
                <c:pt idx="13">
                  <c:v>881.50699999999995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4-424A-BF96-60A935D8B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1153823"/>
        <c:axId val="2091150463"/>
      </c:barChart>
      <c:catAx>
        <c:axId val="2091153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91150463"/>
        <c:crosses val="autoZero"/>
        <c:auto val="1"/>
        <c:lblAlgn val="ctr"/>
        <c:lblOffset val="100"/>
        <c:noMultiLvlLbl val="0"/>
      </c:catAx>
      <c:valAx>
        <c:axId val="209115046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09115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Бекітілген ДГ саны бойынша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Лист1!$C$238:$C$243</c:f>
              <c:strCache>
                <c:ptCount val="6"/>
                <c:pt idx="0">
                  <c:v>First Heartland Jysan Bank</c:v>
                </c:pt>
                <c:pt idx="1">
                  <c:v>Forte Leasing АҚ (Форте Лизинг)</c:v>
                </c:pt>
                <c:pt idx="2">
                  <c:v>ForteBank АҚ</c:v>
                </c:pt>
                <c:pt idx="3">
                  <c:v>Bereke Bank АҚ </c:v>
                </c:pt>
                <c:pt idx="4">
                  <c:v>Қазақстан Халық Банкі АҚ</c:v>
                </c:pt>
                <c:pt idx="5">
                  <c:v>Банк ЦентрКредит АҚ</c:v>
                </c:pt>
              </c:strCache>
            </c:strRef>
          </c:cat>
          <c:val>
            <c:numRef>
              <c:f>Лист1!$D$238:$D$243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0-4ED7-BBF6-C66FFDB3F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031215"/>
        <c:axId val="483036975"/>
      </c:barChart>
      <c:catAx>
        <c:axId val="483031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83036975"/>
        <c:crosses val="autoZero"/>
        <c:auto val="1"/>
        <c:lblAlgn val="ctr"/>
        <c:lblOffset val="100"/>
        <c:noMultiLvlLbl val="0"/>
      </c:catAx>
      <c:valAx>
        <c:axId val="4830369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303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Мақұлданған ДГ, млн. теңге сомасы бойынша</a:t>
            </a:r>
          </a:p>
        </c:rich>
      </c:tx>
      <c:layout>
        <c:manualLayout>
          <c:xMode val="edge"/>
          <c:yMode val="edge"/>
          <c:x val="0.14063472991471279"/>
          <c:y val="4.8021395611411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Лист1!$C$263:$C$268</c:f>
              <c:strCache>
                <c:ptCount val="6"/>
                <c:pt idx="0">
                  <c:v>First Heartland Jysan Bank</c:v>
                </c:pt>
                <c:pt idx="1">
                  <c:v>ForteBank АҚ</c:v>
                </c:pt>
                <c:pt idx="2">
                  <c:v>Forte Leasing АҚ (Форте Лизинг)</c:v>
                </c:pt>
                <c:pt idx="3">
                  <c:v>Bereke Bank АҚ </c:v>
                </c:pt>
                <c:pt idx="4">
                  <c:v>Қазақстан Халық Банкі АҚ</c:v>
                </c:pt>
                <c:pt idx="5">
                  <c:v>Банк ЦентрКредит АҚ</c:v>
                </c:pt>
              </c:strCache>
            </c:strRef>
          </c:cat>
          <c:val>
            <c:numRef>
              <c:f>Лист1!$D$263:$D$268</c:f>
              <c:numCache>
                <c:formatCode>#,##0</c:formatCode>
                <c:ptCount val="6"/>
                <c:pt idx="0">
                  <c:v>41</c:v>
                </c:pt>
                <c:pt idx="1">
                  <c:v>101.125871</c:v>
                </c:pt>
                <c:pt idx="2">
                  <c:v>150</c:v>
                </c:pt>
                <c:pt idx="3">
                  <c:v>356.09154799999999</c:v>
                </c:pt>
                <c:pt idx="4">
                  <c:v>608.85966099999996</c:v>
                </c:pt>
                <c:pt idx="5">
                  <c:v>1791.3563475799999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2-4DAC-9D6D-A2680AD4C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26111"/>
        <c:axId val="77528511"/>
      </c:barChart>
      <c:catAx>
        <c:axId val="77526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7528511"/>
        <c:crosses val="autoZero"/>
        <c:auto val="1"/>
        <c:lblAlgn val="ctr"/>
        <c:lblOffset val="100"/>
        <c:noMultiLvlLbl val="0"/>
      </c:catAx>
      <c:valAx>
        <c:axId val="77528511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7752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D7-4C6C-8CE0-8354012103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D7-4C6C-8CE0-8354012103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D7-4C6C-8CE0-8354012103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D7-4C6C-8CE0-8354012103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D7-4C6C-8CE0-8354012103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D7-4C6C-8CE0-8354012103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1D7-4C6C-8CE0-83540121034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1D7-4C6C-8CE0-83540121034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1D7-4C6C-8CE0-83540121034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1D7-4C6C-8CE0-83540121034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1D7-4C6C-8CE0-83540121034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1D7-4C6C-8CE0-83540121034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1D7-4C6C-8CE0-83540121034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1D7-4C6C-8CE0-83540121034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51D7-4C6C-8CE0-83540121034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51D7-4C6C-8CE0-83540121034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51D7-4C6C-8CE0-8354012103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Лист1!$G$277:$G$293</c:f>
              <c:strCache>
                <c:ptCount val="17"/>
                <c:pt idx="0">
                  <c:v>А-ауыл, орман және балық шаруашылығы</c:v>
                </c:pt>
                <c:pt idx="1">
                  <c:v>B - тау-кен өнеркәсібі және карьерлерді қазу</c:v>
                </c:pt>
                <c:pt idx="2">
                  <c:v>C-өңдеу өнеркәсібі</c:v>
                </c:pt>
                <c:pt idx="3">
                  <c:v>D-электр энергиясымен, газбен, бумен, ыстық сумен және кондиционерленген ауамен жабдықтау</c:v>
                </c:pt>
                <c:pt idx="4">
                  <c:v>E-сумен жабдықтау; қалдықтарды жинау, өңдеу және жою, ластануды жою жөніндегі қызмет</c:v>
                </c:pt>
                <c:pt idx="5">
                  <c:v>F-Құрылыс</c:v>
                </c:pt>
                <c:pt idx="6">
                  <c:v>G-көтерме және бөлшек сауда; автомобильдер мен мотоциклдерді жөндеу</c:v>
                </c:pt>
                <c:pt idx="7">
                  <c:v>H-тасымалдау және сақтау</c:v>
                </c:pt>
                <c:pt idx="8">
                  <c:v>I-тұру және тамақтану қызметтерін ұсыну</c:v>
                </c:pt>
                <c:pt idx="9">
                  <c:v>J-Ақпарат және байланыс</c:v>
                </c:pt>
                <c:pt idx="10">
                  <c:v>L-жылжымайтын мүлікпен операциялар</c:v>
                </c:pt>
                <c:pt idx="11">
                  <c:v>M-кәсіби, ғылыми және техникалық қызмет</c:v>
                </c:pt>
                <c:pt idx="12">
                  <c:v>N-әкімшілік және қосалқы қызмет көрсету саласындағы қызмет</c:v>
                </c:pt>
                <c:pt idx="13">
                  <c:v>P-Білім</c:v>
                </c:pt>
                <c:pt idx="14">
                  <c:v>Q-Денсаулық сақтау және халыққа әлеуметтік қызмет көрсету</c:v>
                </c:pt>
                <c:pt idx="15">
                  <c:v>R-Өнер, ойын-сауық және демалыс</c:v>
                </c:pt>
                <c:pt idx="16">
                  <c:v>S-қызметтердің басқа түрлерін ұсыну</c:v>
                </c:pt>
              </c:strCache>
            </c:strRef>
          </c:cat>
          <c:val>
            <c:numRef>
              <c:f>Лист1!$H$277:$H$293</c:f>
              <c:numCache>
                <c:formatCode>0%</c:formatCode>
                <c:ptCount val="17"/>
                <c:pt idx="0">
                  <c:v>3.8073759617935791E-2</c:v>
                </c:pt>
                <c:pt idx="1">
                  <c:v>1.72459538339082E-3</c:v>
                </c:pt>
                <c:pt idx="2">
                  <c:v>0.19434863358981161</c:v>
                </c:pt>
                <c:pt idx="3">
                  <c:v>5.3064473335102144E-4</c:v>
                </c:pt>
                <c:pt idx="4">
                  <c:v>3.9798355001326611E-3</c:v>
                </c:pt>
                <c:pt idx="5">
                  <c:v>3.9135049084637837E-2</c:v>
                </c:pt>
                <c:pt idx="6">
                  <c:v>0.25258689307508625</c:v>
                </c:pt>
                <c:pt idx="7">
                  <c:v>0.21981958079066066</c:v>
                </c:pt>
                <c:pt idx="8">
                  <c:v>5.7044308835234807E-2</c:v>
                </c:pt>
                <c:pt idx="9">
                  <c:v>1.0480233483682674E-2</c:v>
                </c:pt>
                <c:pt idx="10">
                  <c:v>1.6980631467232686E-2</c:v>
                </c:pt>
                <c:pt idx="11">
                  <c:v>1.0745555850358185E-2</c:v>
                </c:pt>
                <c:pt idx="12">
                  <c:v>3.5287874767842932E-2</c:v>
                </c:pt>
                <c:pt idx="13">
                  <c:v>4.205359511806845E-2</c:v>
                </c:pt>
                <c:pt idx="14">
                  <c:v>2.5868930750862298E-2</c:v>
                </c:pt>
                <c:pt idx="15">
                  <c:v>1.631732555054391E-2</c:v>
                </c:pt>
                <c:pt idx="16">
                  <c:v>3.5022552401167417E-2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1D7-4C6C-8CE0-835401210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1383511145268934E-3"/>
          <c:y val="2.061614809157173E-2"/>
          <c:w val="0.36054465434222682"/>
          <c:h val="0.96927466554768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ДГ, млрд. теңге сомасы бойынша</a:t>
            </a:r>
          </a:p>
        </c:rich>
      </c:tx>
      <c:layout>
        <c:manualLayout>
          <c:xMode val="edge"/>
          <c:yMode val="edge"/>
          <c:x val="0.16628050333946237"/>
          <c:y val="4.6843527261200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Лист1!$B$22:$B$41</c:f>
              <c:strCache>
                <c:ptCount val="20"/>
                <c:pt idx="0">
                  <c:v>РФ Ұлытау облысы бойынша</c:v>
                </c:pt>
                <c:pt idx="1">
                  <c:v>Абай облысы бойынша РФ</c:v>
                </c:pt>
                <c:pt idx="2">
                  <c:v>Жетісу облысы бойынша РФ</c:v>
                </c:pt>
                <c:pt idx="3">
                  <c:v>Түркістан облысы </c:v>
                </c:pt>
                <c:pt idx="4">
                  <c:v>Ақмола облысы</c:v>
                </c:pt>
                <c:pt idx="5">
                  <c:v>СҚО</c:v>
                </c:pt>
                <c:pt idx="6">
                  <c:v>Шымкент қ.</c:v>
                </c:pt>
                <c:pt idx="7">
                  <c:v>БҚО</c:v>
                </c:pt>
                <c:pt idx="8">
                  <c:v>Қостанай облысы</c:v>
                </c:pt>
                <c:pt idx="9">
                  <c:v>ШҚО</c:v>
                </c:pt>
                <c:pt idx="10">
                  <c:v>Атырау облысы</c:v>
                </c:pt>
                <c:pt idx="11">
                  <c:v>Қызылорда облысы</c:v>
                </c:pt>
                <c:pt idx="12">
                  <c:v>Қарағанды облысы</c:v>
                </c:pt>
                <c:pt idx="13">
                  <c:v>Жамбыл облысы</c:v>
                </c:pt>
                <c:pt idx="14">
                  <c:v>Маңғыстау облысы</c:v>
                </c:pt>
                <c:pt idx="15">
                  <c:v>Алматы облысы</c:v>
                </c:pt>
                <c:pt idx="16">
                  <c:v>Павлодар облысы</c:v>
                </c:pt>
                <c:pt idx="17">
                  <c:v>Ақтөбе облысы</c:v>
                </c:pt>
                <c:pt idx="18">
                  <c:v>Алматы қ.</c:v>
                </c:pt>
                <c:pt idx="19">
                  <c:v>Астана қ.</c:v>
                </c:pt>
              </c:strCache>
            </c:strRef>
          </c:cat>
          <c:val>
            <c:numRef>
              <c:f>Лист1!$C$22:$C$41</c:f>
              <c:numCache>
                <c:formatCode>#,##0</c:formatCode>
                <c:ptCount val="20"/>
                <c:pt idx="0">
                  <c:v>7.1254090187900001</c:v>
                </c:pt>
                <c:pt idx="1">
                  <c:v>11.091777763690001</c:v>
                </c:pt>
                <c:pt idx="2">
                  <c:v>11.20327464002</c:v>
                </c:pt>
                <c:pt idx="3">
                  <c:v>29.378858273080002</c:v>
                </c:pt>
                <c:pt idx="4">
                  <c:v>30.4736627355</c:v>
                </c:pt>
                <c:pt idx="5">
                  <c:v>32.058316152430002</c:v>
                </c:pt>
                <c:pt idx="6">
                  <c:v>35.745444103440001</c:v>
                </c:pt>
                <c:pt idx="7">
                  <c:v>37.026259244559995</c:v>
                </c:pt>
                <c:pt idx="8">
                  <c:v>38.686383976160002</c:v>
                </c:pt>
                <c:pt idx="9">
                  <c:v>41.467426833320005</c:v>
                </c:pt>
                <c:pt idx="10">
                  <c:v>41.534004656580002</c:v>
                </c:pt>
                <c:pt idx="11">
                  <c:v>43.079576888269997</c:v>
                </c:pt>
                <c:pt idx="12">
                  <c:v>44.233927936440004</c:v>
                </c:pt>
                <c:pt idx="13">
                  <c:v>46.289755481569998</c:v>
                </c:pt>
                <c:pt idx="14">
                  <c:v>47.82577355107</c:v>
                </c:pt>
                <c:pt idx="15">
                  <c:v>48.897264551730004</c:v>
                </c:pt>
                <c:pt idx="16">
                  <c:v>52.247483761689999</c:v>
                </c:pt>
                <c:pt idx="17">
                  <c:v>68.64795714073</c:v>
                </c:pt>
                <c:pt idx="18">
                  <c:v>73.217457291629998</c:v>
                </c:pt>
                <c:pt idx="19">
                  <c:v>79.737737834070003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A-476E-A5F7-03614F231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422943"/>
        <c:axId val="210425823"/>
      </c:barChart>
      <c:catAx>
        <c:axId val="210422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10425823"/>
        <c:crosses val="autoZero"/>
        <c:auto val="1"/>
        <c:lblAlgn val="ctr"/>
        <c:lblOffset val="100"/>
        <c:noMultiLvlLbl val="0"/>
      </c:catAx>
      <c:valAx>
        <c:axId val="21042582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104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ДГ саны бойынша</a:t>
            </a:r>
          </a:p>
        </c:rich>
      </c:tx>
      <c:layout>
        <c:manualLayout>
          <c:xMode val="edge"/>
          <c:yMode val="edge"/>
          <c:x val="0.24863914294062875"/>
          <c:y val="1.33212478056735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Лист1!$B$48:$B$74</c:f>
              <c:strCache>
                <c:ptCount val="27"/>
                <c:pt idx="0">
                  <c:v>Center Leasing ЖШС</c:v>
                </c:pt>
                <c:pt idx="1">
                  <c:v>ҚАЗАҚСТАН-ЗИРАТ ХАЛЫҚАРАЛЫҚ БАНКІ</c:v>
                </c:pt>
                <c:pt idx="2">
                  <c:v>Al Hilal Ислам Банкі</c:v>
                </c:pt>
                <c:pt idx="3">
                  <c:v>Tengri BankАҚ</c:v>
                </c:pt>
                <c:pt idx="4">
                  <c:v>Қазинвестбанк АҚ</c:v>
                </c:pt>
                <c:pt idx="5">
                  <c:v>Эксимбанк АҚ</c:v>
                </c:pt>
                <c:pt idx="6">
                  <c:v>Қызылорда РИЦ МҚҰ</c:v>
                </c:pt>
                <c:pt idx="7">
                  <c:v>Qazaq Banki АҚ</c:v>
                </c:pt>
                <c:pt idx="8">
                  <c:v>Банк Астана-қаржы АҚ</c:v>
                </c:pt>
                <c:pt idx="9">
                  <c:v>Capital Bank KazakhstanАҚ</c:v>
                </c:pt>
                <c:pt idx="10">
                  <c:v>Шинхан Банк Қазақстан АҚ</c:v>
                </c:pt>
                <c:pt idx="11">
                  <c:v>Delta BankАҚ</c:v>
                </c:pt>
                <c:pt idx="12">
                  <c:v>AsiaCredit Bank " АҚ</c:v>
                </c:pt>
                <c:pt idx="13">
                  <c:v>Қазкоммерцбанк АҚ</c:v>
                </c:pt>
                <c:pt idx="14">
                  <c:v>Банк Kassa NovaАҚ</c:v>
                </c:pt>
                <c:pt idx="15">
                  <c:v>Bank RBKАҚ</c:v>
                </c:pt>
                <c:pt idx="16">
                  <c:v>Банк ВТБ Қазақстан АҚ ЕБ</c:v>
                </c:pt>
                <c:pt idx="17">
                  <c:v>АТФБанк АҚ</c:v>
                </c:pt>
                <c:pt idx="18">
                  <c:v>Нұрбанк АҚ</c:v>
                </c:pt>
                <c:pt idx="19">
                  <c:v>Альфа Банк ЕБ АҚ</c:v>
                </c:pt>
                <c:pt idx="20">
                  <c:v>Банк Фридом Финанс Қазақстан АҚ</c:v>
                </c:pt>
                <c:pt idx="21">
                  <c:v>Еуразиялық банк АҚ</c:v>
                </c:pt>
                <c:pt idx="22">
                  <c:v>ForteBank АҚ</c:v>
                </c:pt>
                <c:pt idx="23">
                  <c:v>First Heartland Jysan Bank</c:v>
                </c:pt>
                <c:pt idx="24">
                  <c:v>Bereke Bank АҚ</c:v>
                </c:pt>
                <c:pt idx="25">
                  <c:v>Қазақстан Халық Банкі АҚ</c:v>
                </c:pt>
                <c:pt idx="26">
                  <c:v>Банк ЦентрКредит АҚ</c:v>
                </c:pt>
              </c:strCache>
            </c:strRef>
          </c:cat>
          <c:val>
            <c:numRef>
              <c:f>Лист1!$C$48:$C$74</c:f>
              <c:numCache>
                <c:formatCode>#,##0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57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222</c:v>
                </c:pt>
                <c:pt idx="16">
                  <c:v>416</c:v>
                </c:pt>
                <c:pt idx="17">
                  <c:v>492</c:v>
                </c:pt>
                <c:pt idx="18">
                  <c:v>1087</c:v>
                </c:pt>
                <c:pt idx="19">
                  <c:v>1102</c:v>
                </c:pt>
                <c:pt idx="20">
                  <c:v>1329</c:v>
                </c:pt>
                <c:pt idx="21">
                  <c:v>1439</c:v>
                </c:pt>
                <c:pt idx="22">
                  <c:v>2437</c:v>
                </c:pt>
                <c:pt idx="23">
                  <c:v>3240</c:v>
                </c:pt>
                <c:pt idx="24">
                  <c:v>8595</c:v>
                </c:pt>
                <c:pt idx="25">
                  <c:v>20857</c:v>
                </c:pt>
                <c:pt idx="26">
                  <c:v>24376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3-41E6-8300-BB2C96661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8131375"/>
        <c:axId val="448132335"/>
      </c:barChart>
      <c:catAx>
        <c:axId val="4481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48132335"/>
        <c:crosses val="autoZero"/>
        <c:auto val="1"/>
        <c:lblAlgn val="ctr"/>
        <c:lblOffset val="100"/>
        <c:noMultiLvlLbl val="0"/>
      </c:catAx>
      <c:valAx>
        <c:axId val="44813233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481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ДГ, млрд. теңге сомасы бойынша</a:t>
            </a:r>
          </a:p>
        </c:rich>
      </c:tx>
      <c:layout>
        <c:manualLayout>
          <c:xMode val="edge"/>
          <c:yMode val="edge"/>
          <c:x val="0.12050898800952671"/>
          <c:y val="3.5666162472569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Лист1!$B$77:$B$103</c:f>
              <c:strCache>
                <c:ptCount val="27"/>
                <c:pt idx="0">
                  <c:v>ҚАЗАҚСТАН-ЗИРАТ ХАЛЫҚАРАЛЫҚ БАНКІ</c:v>
                </c:pt>
                <c:pt idx="1">
                  <c:v>Эксимбанк АҚ</c:v>
                </c:pt>
                <c:pt idx="2">
                  <c:v>Қызылорда РИЦ МҚҰ</c:v>
                </c:pt>
                <c:pt idx="3">
                  <c:v>Center Leasing ЖШС</c:v>
                </c:pt>
                <c:pt idx="4">
                  <c:v>Tengri BankАҚ</c:v>
                </c:pt>
                <c:pt idx="5">
                  <c:v>Банк Астана-қаржы АҚ</c:v>
                </c:pt>
                <c:pt idx="6">
                  <c:v>Қазинвестбанк АҚ</c:v>
                </c:pt>
                <c:pt idx="7">
                  <c:v>Capital Bank KazakhstanАҚ</c:v>
                </c:pt>
                <c:pt idx="8">
                  <c:v>Qazaq Banki АҚ</c:v>
                </c:pt>
                <c:pt idx="9">
                  <c:v>AsiaCredit Bank " АҚ</c:v>
                </c:pt>
                <c:pt idx="10">
                  <c:v>Шинхан Банк Қазақстан АҚ</c:v>
                </c:pt>
                <c:pt idx="11">
                  <c:v>Delta BankАҚ</c:v>
                </c:pt>
                <c:pt idx="12">
                  <c:v>Al Hilal Ислам Банкі</c:v>
                </c:pt>
                <c:pt idx="13">
                  <c:v>Банк Kassa NovaАҚ</c:v>
                </c:pt>
                <c:pt idx="14">
                  <c:v>Қазкоммерцбанк АҚ</c:v>
                </c:pt>
                <c:pt idx="15">
                  <c:v>Банк ВТБ Қазақстан АҚ ЕБ</c:v>
                </c:pt>
                <c:pt idx="16">
                  <c:v>АТФБанк АҚ</c:v>
                </c:pt>
                <c:pt idx="17">
                  <c:v>Bank RBKАҚ</c:v>
                </c:pt>
                <c:pt idx="18">
                  <c:v>Банк Фридом Финанс Қазақстан АҚ</c:v>
                </c:pt>
                <c:pt idx="19">
                  <c:v>Альфа Банк ЕБ АҚ</c:v>
                </c:pt>
                <c:pt idx="20">
                  <c:v>Еуразиялық банк АҚ</c:v>
                </c:pt>
                <c:pt idx="21">
                  <c:v>Нұрбанк АҚ</c:v>
                </c:pt>
                <c:pt idx="22">
                  <c:v>ForteBank АҚ</c:v>
                </c:pt>
                <c:pt idx="23">
                  <c:v>First Heartland Jysan Bank</c:v>
                </c:pt>
                <c:pt idx="24">
                  <c:v>Bereke BankАҚ </c:v>
                </c:pt>
                <c:pt idx="25">
                  <c:v>Қазақстан Халық Банкі АҚ</c:v>
                </c:pt>
                <c:pt idx="26">
                  <c:v>Банк ЦентрКредит АҚ</c:v>
                </c:pt>
              </c:strCache>
            </c:strRef>
          </c:cat>
          <c:val>
            <c:numRef>
              <c:f>Лист1!$C$77:$C$103</c:f>
              <c:numCache>
                <c:formatCode>#\ ##0.0</c:formatCode>
                <c:ptCount val="27"/>
                <c:pt idx="0">
                  <c:v>9.3660570999999998E-2</c:v>
                </c:pt>
                <c:pt idx="1">
                  <c:v>0.14294999999999999</c:v>
                </c:pt>
                <c:pt idx="2">
                  <c:v>0.14535000000000001</c:v>
                </c:pt>
                <c:pt idx="3">
                  <c:v>0.245</c:v>
                </c:pt>
                <c:pt idx="4">
                  <c:v>0.26639878</c:v>
                </c:pt>
                <c:pt idx="5">
                  <c:v>0.317592335</c:v>
                </c:pt>
                <c:pt idx="6">
                  <c:v>0.36161015000000002</c:v>
                </c:pt>
                <c:pt idx="7">
                  <c:v>0.50544466600000004</c:v>
                </c:pt>
                <c:pt idx="8">
                  <c:v>0.85046500000000003</c:v>
                </c:pt>
                <c:pt idx="9">
                  <c:v>0.88888928</c:v>
                </c:pt>
                <c:pt idx="10">
                  <c:v>0.97549950100000005</c:v>
                </c:pt>
                <c:pt idx="11">
                  <c:v>1.098040583</c:v>
                </c:pt>
                <c:pt idx="12">
                  <c:v>1.3294649999999999</c:v>
                </c:pt>
                <c:pt idx="13">
                  <c:v>2.2548577339999998</c:v>
                </c:pt>
                <c:pt idx="14">
                  <c:v>4.0745750809999999</c:v>
                </c:pt>
                <c:pt idx="15">
                  <c:v>6.4644956558999995</c:v>
                </c:pt>
                <c:pt idx="16">
                  <c:v>7.6675927003800002</c:v>
                </c:pt>
                <c:pt idx="17">
                  <c:v>10.77441636018</c:v>
                </c:pt>
                <c:pt idx="18">
                  <c:v>15.51740693</c:v>
                </c:pt>
                <c:pt idx="19">
                  <c:v>17.587575319140001</c:v>
                </c:pt>
                <c:pt idx="20">
                  <c:v>22.105741573489997</c:v>
                </c:pt>
                <c:pt idx="21">
                  <c:v>25.88467649447</c:v>
                </c:pt>
                <c:pt idx="22">
                  <c:v>51.038889598529998</c:v>
                </c:pt>
                <c:pt idx="23">
                  <c:v>73.328631985000001</c:v>
                </c:pt>
                <c:pt idx="24">
                  <c:v>102.29624694094001</c:v>
                </c:pt>
                <c:pt idx="25">
                  <c:v>213.14349665278999</c:v>
                </c:pt>
                <c:pt idx="26">
                  <c:v>260.60878294294997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0-4677-8C97-584DCD39C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14591"/>
        <c:axId val="2132912863"/>
      </c:barChart>
      <c:catAx>
        <c:axId val="7751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132912863"/>
        <c:crosses val="autoZero"/>
        <c:auto val="1"/>
        <c:lblAlgn val="ctr"/>
        <c:lblOffset val="100"/>
        <c:noMultiLvlLbl val="0"/>
      </c:catAx>
      <c:valAx>
        <c:axId val="2132912863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77514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ДГ саны бойынша</a:t>
            </a:r>
          </a:p>
        </c:rich>
      </c:tx>
      <c:layout>
        <c:manualLayout>
          <c:xMode val="edge"/>
          <c:yMode val="edge"/>
          <c:x val="0.241355890505156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Лист1!$B$108:$B$127</c:f>
              <c:strCache>
                <c:ptCount val="20"/>
                <c:pt idx="0">
                  <c:v>РФ Ұлытау облысы бойынша</c:v>
                </c:pt>
                <c:pt idx="1">
                  <c:v>СҚО</c:v>
                </c:pt>
                <c:pt idx="2">
                  <c:v>Жетісу облысы бойынша РФ</c:v>
                </c:pt>
                <c:pt idx="3">
                  <c:v>Абай облысы бойынша РФ</c:v>
                </c:pt>
                <c:pt idx="4">
                  <c:v>Ақмола облысы</c:v>
                </c:pt>
                <c:pt idx="5">
                  <c:v>Түркістан облысы </c:v>
                </c:pt>
                <c:pt idx="6">
                  <c:v>ШҚО</c:v>
                </c:pt>
                <c:pt idx="7">
                  <c:v>Алматы облысы</c:v>
                </c:pt>
                <c:pt idx="8">
                  <c:v>БҚО</c:v>
                </c:pt>
                <c:pt idx="9">
                  <c:v>Қостанай облысы</c:v>
                </c:pt>
                <c:pt idx="10">
                  <c:v>Павлодар облысы</c:v>
                </c:pt>
                <c:pt idx="11">
                  <c:v>Атырау облысы</c:v>
                </c:pt>
                <c:pt idx="12">
                  <c:v>Қарағанды облысы</c:v>
                </c:pt>
                <c:pt idx="13">
                  <c:v>Шымкент қ.</c:v>
                </c:pt>
                <c:pt idx="14">
                  <c:v>Маңғыстау облысы</c:v>
                </c:pt>
                <c:pt idx="15">
                  <c:v>Ақтөбе облысы</c:v>
                </c:pt>
                <c:pt idx="16">
                  <c:v>Жамбыл облысы</c:v>
                </c:pt>
                <c:pt idx="17">
                  <c:v>Қызылорда облысы</c:v>
                </c:pt>
                <c:pt idx="18">
                  <c:v>Астана қ.</c:v>
                </c:pt>
                <c:pt idx="19">
                  <c:v>Алматы қ.</c:v>
                </c:pt>
              </c:strCache>
            </c:strRef>
          </c:cat>
          <c:val>
            <c:numRef>
              <c:f>Лист1!$C$108:$C$127</c:f>
              <c:numCache>
                <c:formatCode>General</c:formatCode>
                <c:ptCount val="20"/>
                <c:pt idx="0">
                  <c:v>143</c:v>
                </c:pt>
                <c:pt idx="1">
                  <c:v>194</c:v>
                </c:pt>
                <c:pt idx="2">
                  <c:v>226</c:v>
                </c:pt>
                <c:pt idx="3">
                  <c:v>228</c:v>
                </c:pt>
                <c:pt idx="4">
                  <c:v>240</c:v>
                </c:pt>
                <c:pt idx="5">
                  <c:v>266</c:v>
                </c:pt>
                <c:pt idx="6">
                  <c:v>270</c:v>
                </c:pt>
                <c:pt idx="7">
                  <c:v>294</c:v>
                </c:pt>
                <c:pt idx="8">
                  <c:v>294</c:v>
                </c:pt>
                <c:pt idx="9">
                  <c:v>334</c:v>
                </c:pt>
                <c:pt idx="10">
                  <c:v>358</c:v>
                </c:pt>
                <c:pt idx="11">
                  <c:v>361</c:v>
                </c:pt>
                <c:pt idx="12">
                  <c:v>362</c:v>
                </c:pt>
                <c:pt idx="13">
                  <c:v>459</c:v>
                </c:pt>
                <c:pt idx="14">
                  <c:v>494</c:v>
                </c:pt>
                <c:pt idx="15">
                  <c:v>547</c:v>
                </c:pt>
                <c:pt idx="16">
                  <c:v>561</c:v>
                </c:pt>
                <c:pt idx="17">
                  <c:v>582</c:v>
                </c:pt>
                <c:pt idx="18">
                  <c:v>660</c:v>
                </c:pt>
                <c:pt idx="19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4-42D5-A1B6-684FA8FF3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024975"/>
        <c:axId val="483024495"/>
      </c:barChart>
      <c:catAx>
        <c:axId val="48302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83024495"/>
        <c:crosses val="autoZero"/>
        <c:auto val="1"/>
        <c:lblAlgn val="ctr"/>
        <c:lblOffset val="100"/>
        <c:noMultiLvlLbl val="0"/>
      </c:catAx>
      <c:valAx>
        <c:axId val="4830244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302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ДГ, млрд. теңге сомасы бойынша</a:t>
            </a:r>
          </a:p>
        </c:rich>
      </c:tx>
      <c:layout>
        <c:manualLayout>
          <c:xMode val="edge"/>
          <c:yMode val="edge"/>
          <c:x val="0.13370411995435549"/>
          <c:y val="4.0009900087482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Лист1!$B$130:$B$149</c:f>
              <c:strCache>
                <c:ptCount val="20"/>
                <c:pt idx="0">
                  <c:v>РФ Ұлытау облысы бойынша</c:v>
                </c:pt>
                <c:pt idx="1">
                  <c:v>СҚО</c:v>
                </c:pt>
                <c:pt idx="2">
                  <c:v>Абай облысы бойынша РФ</c:v>
                </c:pt>
                <c:pt idx="3">
                  <c:v>Жетісу облысы бойынша РФ</c:v>
                </c:pt>
                <c:pt idx="4">
                  <c:v>Ақмола облысы</c:v>
                </c:pt>
                <c:pt idx="5">
                  <c:v>ШҚО</c:v>
                </c:pt>
                <c:pt idx="6">
                  <c:v>БҚО</c:v>
                </c:pt>
                <c:pt idx="7">
                  <c:v>Түркістан облысы </c:v>
                </c:pt>
                <c:pt idx="8">
                  <c:v>Атырау облысы</c:v>
                </c:pt>
                <c:pt idx="9">
                  <c:v>Қарағанды облысы</c:v>
                </c:pt>
                <c:pt idx="10">
                  <c:v>Қостанай облысы</c:v>
                </c:pt>
                <c:pt idx="11">
                  <c:v>Маңғыстау облысы</c:v>
                </c:pt>
                <c:pt idx="12">
                  <c:v>Жамбыл облысы</c:v>
                </c:pt>
                <c:pt idx="13">
                  <c:v>Шымкент қ.</c:v>
                </c:pt>
                <c:pt idx="14">
                  <c:v>Ақтөбе облысы</c:v>
                </c:pt>
                <c:pt idx="15">
                  <c:v>Қызылорда облысы</c:v>
                </c:pt>
                <c:pt idx="16">
                  <c:v>Павлодар облысы</c:v>
                </c:pt>
                <c:pt idx="17">
                  <c:v>Алматы облысы</c:v>
                </c:pt>
                <c:pt idx="18">
                  <c:v>Астана қ.</c:v>
                </c:pt>
                <c:pt idx="19">
                  <c:v>Алматы қ.</c:v>
                </c:pt>
              </c:strCache>
            </c:strRef>
          </c:cat>
          <c:val>
            <c:numRef>
              <c:f>Лист1!$C$130:$C$149</c:f>
              <c:numCache>
                <c:formatCode>#\ ##0.0</c:formatCode>
                <c:ptCount val="20"/>
                <c:pt idx="0">
                  <c:v>2.22672422629</c:v>
                </c:pt>
                <c:pt idx="1">
                  <c:v>3.5129211466000001</c:v>
                </c:pt>
                <c:pt idx="2">
                  <c:v>3.6830347054999999</c:v>
                </c:pt>
                <c:pt idx="3">
                  <c:v>3.98062277935</c:v>
                </c:pt>
                <c:pt idx="4">
                  <c:v>4.2993214136700004</c:v>
                </c:pt>
                <c:pt idx="5">
                  <c:v>4.3420696433300003</c:v>
                </c:pt>
                <c:pt idx="6">
                  <c:v>5.1518690605000002</c:v>
                </c:pt>
                <c:pt idx="7">
                  <c:v>5.3349603348299999</c:v>
                </c:pt>
                <c:pt idx="8">
                  <c:v>5.4903850637999998</c:v>
                </c:pt>
                <c:pt idx="9">
                  <c:v>5.9217473945599997</c:v>
                </c:pt>
                <c:pt idx="10">
                  <c:v>6.1625738999999999</c:v>
                </c:pt>
                <c:pt idx="11">
                  <c:v>6.4176122263199993</c:v>
                </c:pt>
                <c:pt idx="12">
                  <c:v>6.7981302665800003</c:v>
                </c:pt>
                <c:pt idx="13">
                  <c:v>7.25553409776</c:v>
                </c:pt>
                <c:pt idx="14">
                  <c:v>7.5556099510599992</c:v>
                </c:pt>
                <c:pt idx="15">
                  <c:v>7.563091374839999</c:v>
                </c:pt>
                <c:pt idx="16">
                  <c:v>8.0599458044999999</c:v>
                </c:pt>
                <c:pt idx="17">
                  <c:v>9.6357041416399998</c:v>
                </c:pt>
                <c:pt idx="18">
                  <c:v>12.499669659569999</c:v>
                </c:pt>
                <c:pt idx="19">
                  <c:v>14.268740293660001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3-4C98-96EE-436DB9E9F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9114863"/>
        <c:axId val="2129119183"/>
      </c:barChart>
      <c:catAx>
        <c:axId val="212911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129119183"/>
        <c:crosses val="autoZero"/>
        <c:auto val="1"/>
        <c:lblAlgn val="ctr"/>
        <c:lblOffset val="100"/>
        <c:noMultiLvlLbl val="0"/>
      </c:catAx>
      <c:valAx>
        <c:axId val="2129119183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12911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ДГ саны бойынша</a:t>
            </a:r>
          </a:p>
        </c:rich>
      </c:tx>
      <c:layout>
        <c:manualLayout>
          <c:xMode val="edge"/>
          <c:yMode val="edge"/>
          <c:x val="0.214380029680488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Лист1!$B$155:$B$164</c:f>
              <c:strCache>
                <c:ptCount val="10"/>
                <c:pt idx="0">
                  <c:v>Шинхан Банк Қазақстан</c:v>
                </c:pt>
                <c:pt idx="1">
                  <c:v>АО "Банк"Банк РБК"</c:v>
                </c:pt>
                <c:pt idx="2">
                  <c:v>Нұрбанк АҚ</c:v>
                </c:pt>
                <c:pt idx="3">
                  <c:v>Береке Банкі АҚ</c:v>
                </c:pt>
                <c:pt idx="4">
                  <c:v>Евразийский банк АҚ</c:v>
                </c:pt>
                <c:pt idx="5">
                  <c:v>First Heartland Jusan Bank</c:v>
                </c:pt>
                <c:pt idx="6">
                  <c:v>ForteBank</c:v>
                </c:pt>
                <c:pt idx="7">
                  <c:v>Bank Freedom Finance Kazakhstan АҚ</c:v>
                </c:pt>
                <c:pt idx="8">
                  <c:v>Қазақстан Халық Банкі АҚ</c:v>
                </c:pt>
                <c:pt idx="9">
                  <c:v>Банк ЦентрКредит АҚ</c:v>
                </c:pt>
              </c:strCache>
            </c:strRef>
          </c:cat>
          <c:val>
            <c:numRef>
              <c:f>Лист1!$C$155:$C$164</c:f>
              <c:numCache>
                <c:formatCode>#,##0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67</c:v>
                </c:pt>
                <c:pt idx="3">
                  <c:v>81</c:v>
                </c:pt>
                <c:pt idx="4">
                  <c:v>231</c:v>
                </c:pt>
                <c:pt idx="5">
                  <c:v>354</c:v>
                </c:pt>
                <c:pt idx="6">
                  <c:v>384</c:v>
                </c:pt>
                <c:pt idx="7">
                  <c:v>872</c:v>
                </c:pt>
                <c:pt idx="8">
                  <c:v>1965</c:v>
                </c:pt>
                <c:pt idx="9">
                  <c:v>3574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B-49DC-A2FE-A803B2B3B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8130895"/>
        <c:axId val="448126575"/>
      </c:barChart>
      <c:catAx>
        <c:axId val="448130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48126575"/>
        <c:crosses val="autoZero"/>
        <c:auto val="1"/>
        <c:lblAlgn val="ctr"/>
        <c:lblOffset val="100"/>
        <c:noMultiLvlLbl val="0"/>
      </c:catAx>
      <c:valAx>
        <c:axId val="44812657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48130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ДГ, млн. теңге сомасы бойынша</a:t>
            </a:r>
          </a:p>
        </c:rich>
      </c:tx>
      <c:layout>
        <c:manualLayout>
          <c:xMode val="edge"/>
          <c:yMode val="edge"/>
          <c:x val="0.13332282335040824"/>
          <c:y val="3.8404937371401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Лист1!$B$174:$B$183</c:f>
              <c:strCache>
                <c:ptCount val="10"/>
                <c:pt idx="0">
                  <c:v>Шинхан Банк Қазақстан</c:v>
                </c:pt>
                <c:pt idx="1">
                  <c:v> "Банк"Банк РБК" АҚ</c:v>
                </c:pt>
                <c:pt idx="2">
                  <c:v>Нұрбанк АҚ</c:v>
                </c:pt>
                <c:pt idx="3">
                  <c:v>Евразия банкі АҚ</c:v>
                </c:pt>
                <c:pt idx="4">
                  <c:v>Береке Банкі АҚ</c:v>
                </c:pt>
                <c:pt idx="5">
                  <c:v>First Heartland Jusan Bank</c:v>
                </c:pt>
                <c:pt idx="6">
                  <c:v>Bank Freedom Finance Kazakhstan АҚ</c:v>
                </c:pt>
                <c:pt idx="7">
                  <c:v>ForteBank</c:v>
                </c:pt>
                <c:pt idx="8">
                  <c:v>Қазақстан Халық Банкі АҚ</c:v>
                </c:pt>
                <c:pt idx="9">
                  <c:v>Банк ЦентрКредит АҚ</c:v>
                </c:pt>
              </c:strCache>
            </c:strRef>
          </c:cat>
          <c:val>
            <c:numRef>
              <c:f>Лист1!$C$174:$C$183</c:f>
              <c:numCache>
                <c:formatCode>#,##0</c:formatCode>
                <c:ptCount val="10"/>
                <c:pt idx="0">
                  <c:v>74.639599000000004</c:v>
                </c:pt>
                <c:pt idx="1">
                  <c:v>314.96721400000001</c:v>
                </c:pt>
                <c:pt idx="2">
                  <c:v>2638.0747099999999</c:v>
                </c:pt>
                <c:pt idx="3">
                  <c:v>3666.4836479999999</c:v>
                </c:pt>
                <c:pt idx="4">
                  <c:v>4675.9053395000001</c:v>
                </c:pt>
                <c:pt idx="5">
                  <c:v>7017.8949114999996</c:v>
                </c:pt>
                <c:pt idx="6">
                  <c:v>10062.0578</c:v>
                </c:pt>
                <c:pt idx="7">
                  <c:v>10310.364953</c:v>
                </c:pt>
                <c:pt idx="8">
                  <c:v>25954.774902860001</c:v>
                </c:pt>
                <c:pt idx="9">
                  <c:v>65445.104406500031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D-4545-8FF8-5ECA7F3CC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032655"/>
        <c:axId val="483034095"/>
      </c:barChart>
      <c:catAx>
        <c:axId val="483032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83034095"/>
        <c:crosses val="autoZero"/>
        <c:auto val="1"/>
        <c:lblAlgn val="ctr"/>
        <c:lblOffset val="100"/>
        <c:noMultiLvlLbl val="0"/>
      </c:catAx>
      <c:valAx>
        <c:axId val="48303409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8303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Бекітілген ДГ саны бойынша</a:t>
            </a:r>
          </a:p>
        </c:rich>
      </c:tx>
      <c:layout>
        <c:manualLayout>
          <c:xMode val="edge"/>
          <c:yMode val="edge"/>
          <c:x val="0.26423338706251959"/>
          <c:y val="2.71134681562991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Лист1!$C$189:$C$202</c:f>
              <c:strCache>
                <c:ptCount val="14"/>
                <c:pt idx="0">
                  <c:v>Атырау облысы</c:v>
                </c:pt>
                <c:pt idx="1">
                  <c:v>ШҚО</c:v>
                </c:pt>
                <c:pt idx="2">
                  <c:v>Қарағанды облысы</c:v>
                </c:pt>
                <c:pt idx="3">
                  <c:v>Маңғыстау облысы</c:v>
                </c:pt>
                <c:pt idx="4">
                  <c:v>Павлодар облысы</c:v>
                </c:pt>
                <c:pt idx="5">
                  <c:v>Түркістан облысы</c:v>
                </c:pt>
                <c:pt idx="6">
                  <c:v>Абай облысы бойынша РФ</c:v>
                </c:pt>
                <c:pt idx="7">
                  <c:v>Ақмола облысы</c:v>
                </c:pt>
                <c:pt idx="8">
                  <c:v>Қызылорда облысы</c:v>
                </c:pt>
                <c:pt idx="9">
                  <c:v>СҚО</c:v>
                </c:pt>
                <c:pt idx="10">
                  <c:v>Жетісу облысы бойынша РФ</c:v>
                </c:pt>
                <c:pt idx="11">
                  <c:v>Алматы облысы</c:v>
                </c:pt>
                <c:pt idx="12">
                  <c:v>Астана қ.</c:v>
                </c:pt>
                <c:pt idx="13">
                  <c:v>Алматы қ.</c:v>
                </c:pt>
              </c:strCache>
            </c:strRef>
          </c:cat>
          <c:val>
            <c:numRef>
              <c:f>Лист1!$D$189:$D$202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C-4F45-BE66-E30A1CF50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033615"/>
        <c:axId val="483035535"/>
      </c:barChart>
      <c:catAx>
        <c:axId val="483033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83035535"/>
        <c:crosses val="autoZero"/>
        <c:auto val="1"/>
        <c:lblAlgn val="ctr"/>
        <c:lblOffset val="100"/>
        <c:noMultiLvlLbl val="0"/>
      </c:catAx>
      <c:valAx>
        <c:axId val="483035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303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AD73F255-3293-496A-B28A-7655CE334B0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20"/>
            <a:ext cx="2945659" cy="49534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76C12873-C21D-49AD-A64E-816FF165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0882C2B3-BA29-42C8-856D-2F64D2776074}" type="datetimeFigureOut">
              <a:rPr lang="ru-KZ" smtClean="0"/>
              <a:t>06.11.2024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98" tIns="45249" rIns="90498" bIns="45249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7787"/>
          </a:xfrm>
          <a:prstGeom prst="rect">
            <a:avLst/>
          </a:prstGeom>
        </p:spPr>
        <p:txBody>
          <a:bodyPr vert="horz" lIns="90498" tIns="45249" rIns="90498" bIns="452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057E76DB-437F-4A03-BF90-72E89C0BC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36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E76DB-437F-4A03-BF90-72E89C0BCFB3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660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0216" y="3365708"/>
            <a:ext cx="5733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Бірыңғай</a:t>
            </a:r>
            <a:r>
              <a:rPr lang="ru-RU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кешенді</a:t>
            </a:r>
            <a:r>
              <a:rPr lang="ru-RU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бағдарлама</a:t>
            </a:r>
            <a:r>
              <a:rPr lang="ru-RU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(ҚРҮҚ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шеңберінде</a:t>
            </a:r>
            <a:r>
              <a:rPr lang="ru-RU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кредит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бойынша</a:t>
            </a:r>
            <a:r>
              <a:rPr lang="ru-RU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кепілдік</a:t>
            </a:r>
            <a:r>
              <a:rPr lang="ru-RU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беру)</a:t>
            </a:r>
            <a:endParaRPr lang="ru-RU" sz="2000" b="1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C1CD-1317-FDFC-63A3-96476F7A4016}"/>
              </a:ext>
            </a:extLst>
          </p:cNvPr>
          <p:cNvSpPr txBox="1">
            <a:spLocks/>
          </p:cNvSpPr>
          <p:nvPr/>
        </p:nvSpPr>
        <p:spPr>
          <a:xfrm>
            <a:off x="4127619" y="6358255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2024 ж.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11895" y="906535"/>
            <a:ext cx="3317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2010 </a:t>
            </a:r>
            <a:r>
              <a:rPr kumimoji="0" lang="ru-RU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жылдан</a:t>
            </a: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01.11.2024 жылға дейінгі кезең үшін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37" y="916133"/>
            <a:ext cx="662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Жобаларға кепілдік беру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02151"/>
              </p:ext>
            </p:extLst>
          </p:nvPr>
        </p:nvGraphicFramePr>
        <p:xfrm>
          <a:off x="606669" y="1418516"/>
          <a:ext cx="9223032" cy="2138001"/>
        </p:xfrm>
        <a:graphic>
          <a:graphicData uri="http://schemas.openxmlformats.org/drawingml/2006/table">
            <a:tbl>
              <a:tblPr firstRow="1" bandRow="1"/>
              <a:tblGrid>
                <a:gridCol w="315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50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Бағыт 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Қол қойылған Д.Г.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Жасалған кредиттердің жалпы сомасы, млрд. теңге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Жасалған кепілдіктер сомасы, млрд. теңге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11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БЖК-2020/БЖК-2025/Ұлттық жоба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Бірыңғай кешенді бағдарлама(БКБ)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66 271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1 708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820,0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Қарапайым заттар </a:t>
                      </a:r>
                      <a:r>
                        <a:rPr kumimoji="0" lang="ru-RU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экономикасы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kk-KZ" sz="1200" b="1" dirty="0">
                          <a:latin typeface="Century Gothic" panose="020B0502020202020204" pitchFamily="34" charset="0"/>
                        </a:rPr>
                        <a:t>ҚЗЭ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436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119</a:t>
                      </a:r>
                      <a:endParaRPr kumimoji="0" lang="kk-KZ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51,5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440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48F1E-DAC2-8E5F-62FD-AC11EA4CBB39}"/>
              </a:ext>
            </a:extLst>
          </p:cNvPr>
          <p:cNvSpPr/>
          <p:nvPr/>
        </p:nvSpPr>
        <p:spPr>
          <a:xfrm>
            <a:off x="521293" y="4307968"/>
            <a:ext cx="641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кепілдендіру құралы бойынша барлығы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DEECC-AD1C-2E59-4AD1-B0A4BF1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7549"/>
              </p:ext>
            </p:extLst>
          </p:nvPr>
        </p:nvGraphicFramePr>
        <p:xfrm>
          <a:off x="521293" y="4879730"/>
          <a:ext cx="9428050" cy="1019907"/>
        </p:xfrm>
        <a:graphic>
          <a:graphicData uri="http://schemas.openxmlformats.org/drawingml/2006/table">
            <a:tbl>
              <a:tblPr firstRow="1" bandRow="1"/>
              <a:tblGrid>
                <a:gridCol w="22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93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Қор мақұлдаған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Қол қойылған Д.Г.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Кредиттердің жалпы сомасы, млрд. теңге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Кепілдіктер сомасы, млрд. теңге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7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7 573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7 538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253,4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130,2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D5BFD7-01AD-681F-19C8-6EBCFAEE3836}"/>
              </a:ext>
            </a:extLst>
          </p:cNvPr>
          <p:cNvSpPr/>
          <p:nvPr/>
        </p:nvSpPr>
        <p:spPr>
          <a:xfrm>
            <a:off x="6369442" y="3928696"/>
            <a:ext cx="3602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01.01.2024 </a:t>
            </a:r>
            <a:r>
              <a:rPr lang="ru-RU" altLang="en-US" sz="1200" b="1" kern="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 01.11.2024 жылға дейінгі жағдай бойынша</a:t>
            </a:r>
          </a:p>
        </p:txBody>
      </p:sp>
    </p:spTree>
    <p:extLst>
      <p:ext uri="{BB962C8B-B14F-4D97-AF65-F5344CB8AC3E}">
        <p14:creationId xmlns:p14="http://schemas.microsoft.com/office/powerpoint/2010/main" val="10806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912" y="222636"/>
            <a:ext cx="766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Кепілдендіру: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бойынша ақпарат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қол қойылған ДГ (өңірлер бөлінісінде)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3423" y="1209858"/>
            <a:ext cx="26324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01.01.2010 </a:t>
            </a:r>
            <a:r>
              <a:rPr kumimoji="0" lang="ru-RU" altLang="en-US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жылдан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01.11 дейін.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24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ж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80425" y="6226459"/>
            <a:ext cx="10330961" cy="86870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Кепілдендіру бойынша жиынға қол қойылған ДГ-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66 271 жоба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кредиттік портфельдің жалпы сомасына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1 708 млрд. теңге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кепілдік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сомасына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820,0 млрд. теңге.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86D3962-0E4A-CB1D-2CD1-8B18CB4B7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633381"/>
              </p:ext>
            </p:extLst>
          </p:nvPr>
        </p:nvGraphicFramePr>
        <p:xfrm>
          <a:off x="180425" y="1587641"/>
          <a:ext cx="5423216" cy="476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10480A2-8539-313E-16C5-DD248BF00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196086"/>
              </p:ext>
            </p:extLst>
          </p:nvPr>
        </p:nvGraphicFramePr>
        <p:xfrm>
          <a:off x="5125947" y="1346479"/>
          <a:ext cx="5565866" cy="500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88798" y="1234363"/>
            <a:ext cx="32097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01.01.2010 </a:t>
            </a:r>
            <a:r>
              <a:rPr kumimoji="0" lang="ru-RU" altLang="en-US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жылдан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01.11.24 жылға дейін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04" y="214247"/>
            <a:ext cx="677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Кепілдендіру: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бойынша ақпарат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қол қойылған ДГ (ЕДБ бөлінісінде)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75412" y="6575048"/>
            <a:ext cx="10333172" cy="66738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Кепілдік шарттарына қол қою бойынша көшбасшы банктер: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бойынша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"Банк ЦентрКредит" АҚ, "Қазақстан Халық Банкі" АҚ.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Сомасы 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"Банк ЦентрКредит" АҚ, "Қазақстан Халық Банкі" АҚ.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9ADFBD5-92C8-1DBA-8D33-6303096AB4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534778"/>
              </p:ext>
            </p:extLst>
          </p:nvPr>
        </p:nvGraphicFramePr>
        <p:xfrm>
          <a:off x="1" y="1567543"/>
          <a:ext cx="5978768" cy="51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2AAA38C-E216-E1DE-EEA3-71EA6BA46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070111"/>
              </p:ext>
            </p:extLst>
          </p:nvPr>
        </p:nvGraphicFramePr>
        <p:xfrm>
          <a:off x="5345906" y="1334857"/>
          <a:ext cx="5262678" cy="534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4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33" y="256193"/>
            <a:ext cx="758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Кепілдендіру: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бойынша ақпарат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қол қойылған ДГ (өңірлер бөлінісінде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02515" y="1180406"/>
            <a:ext cx="24737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01.01.бастап 01.11.2024 ж. дейін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30847" y="6280031"/>
            <a:ext cx="10096175" cy="85534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Өңірлер басшылары кепілдік шарттарына қол қою бойынша: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бойынша-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Алматы қ., Астана қ.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Сомасы 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Алматы қ., Астана қ.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B8AB5A8-E26E-0CAC-2C28-141726CCF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876422"/>
              </p:ext>
            </p:extLst>
          </p:nvPr>
        </p:nvGraphicFramePr>
        <p:xfrm>
          <a:off x="264791" y="1523444"/>
          <a:ext cx="4958955" cy="486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17D28C1-38B8-044D-DF8A-F44EE2391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94244"/>
              </p:ext>
            </p:extLst>
          </p:nvPr>
        </p:nvGraphicFramePr>
        <p:xfrm>
          <a:off x="5223746" y="1300526"/>
          <a:ext cx="5105542" cy="507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5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51973" y="1336078"/>
            <a:ext cx="2316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01.01.бастап 01.11.24 ж. дейін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31318"/>
            <a:ext cx="7272808" cy="5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Кепілдендіру: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бойынша ақпарат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қол қойылған ДГ (ЕДБ бөлінісінде)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29343" y="6545761"/>
            <a:ext cx="10033126" cy="67841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Кепілдік шарттарына қол қою бойынша көшбасшы банктер: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бойынша-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"Банк Центр Кредит" АҚ, "Қазақстан Халық Банкі" АҚ.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Сомасы 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"Банк Центр Кредит" АҚ, "Қазақстан Халық Банкі" АҚ.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D7BE344-6EF0-E86B-4B83-A9B56CC48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600914"/>
              </p:ext>
            </p:extLst>
          </p:nvPr>
        </p:nvGraphicFramePr>
        <p:xfrm>
          <a:off x="0" y="1838848"/>
          <a:ext cx="5496448" cy="47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5CF1750-E7CE-CBC5-5B3C-7CDEF9914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087021"/>
              </p:ext>
            </p:extLst>
          </p:nvPr>
        </p:nvGraphicFramePr>
        <p:xfrm>
          <a:off x="5189924" y="1657978"/>
          <a:ext cx="5239463" cy="488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71617" y="1372581"/>
            <a:ext cx="2316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27510">
              <a:defRPr/>
            </a:pP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01.01.бастап 01.11.24 ж. дейін</a:t>
            </a: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741" y="272632"/>
            <a:ext cx="6968081" cy="126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7510"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Century Gothic"/>
                <a:ea typeface="+mj-ea"/>
                <a:cs typeface="+mj-cs"/>
              </a:rPr>
              <a:t>Кепілдендіру: </a:t>
            </a:r>
            <a:br>
              <a:rPr lang="ru-RU" altLang="ru-RU" sz="2000" b="1" kern="0" dirty="0">
                <a:solidFill>
                  <a:srgbClr val="0070C0"/>
                </a:solidFill>
                <a:latin typeface="Century Gothic"/>
                <a:ea typeface="+mj-ea"/>
                <a:cs typeface="+mj-cs"/>
              </a:rPr>
            </a:br>
            <a:r>
              <a:rPr lang="ru-RU" altLang="ru-RU" sz="2000" b="1" kern="0" dirty="0">
                <a:solidFill>
                  <a:prstClr val="black"/>
                </a:solidFill>
                <a:latin typeface="Century Gothic"/>
                <a:ea typeface="+mj-ea"/>
                <a:cs typeface="+mj-cs"/>
              </a:rPr>
              <a:t>Мақұлданған, бірақ өңірлер бөлінісінде қол қойылмаған</a:t>
            </a:r>
            <a:br>
              <a:rPr lang="ru-RU" altLang="ru-RU" sz="1591" b="1" kern="0" dirty="0">
                <a:solidFill>
                  <a:prstClr val="black"/>
                </a:solidFill>
                <a:latin typeface="Century Gothic"/>
                <a:ea typeface="+mj-ea"/>
                <a:cs typeface="+mj-cs"/>
              </a:rPr>
            </a:br>
            <a:endParaRPr lang="ru-RU" sz="1591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27722" y="6376083"/>
            <a:ext cx="9992902" cy="861512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57280" tIns="28640" rIns="57280" bIns="28640" anchor="ctr"/>
          <a:lstStyle/>
          <a:p>
            <a:pPr marL="217243" indent="-209664" defTabSz="727510">
              <a:spcAft>
                <a:spcPts val="477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01.11.2024 жылға кепілдік беру бойынша барлығы –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35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жобаларға қол қою сатысында, 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кредиттік портфельдің жалпы сомасына 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5,8 млрд. теңге  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оның ішінде кепілдік сомасы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3,0 млрд. теңге.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F1B9B78-E903-9F50-4405-EBCB97D02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434341"/>
              </p:ext>
            </p:extLst>
          </p:nvPr>
        </p:nvGraphicFramePr>
        <p:xfrm>
          <a:off x="171189" y="1808703"/>
          <a:ext cx="5174717" cy="468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B0B0543-9B65-FAF1-969E-F08934CBE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768611"/>
              </p:ext>
            </p:extLst>
          </p:nvPr>
        </p:nvGraphicFramePr>
        <p:xfrm>
          <a:off x="5194999" y="1533105"/>
          <a:ext cx="4969092" cy="494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4085" y="1236923"/>
            <a:ext cx="26822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8817">
              <a:defRPr/>
            </a:pP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01.01.бастап 01.11.24 ж. дейін</a:t>
            </a: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014" y="310780"/>
            <a:ext cx="6387889" cy="90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8817"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Century Gothic"/>
                <a:ea typeface="+mj-ea"/>
                <a:cs typeface="+mj-cs"/>
              </a:rPr>
              <a:t>Кепілдендіру: </a:t>
            </a:r>
            <a:br>
              <a:rPr lang="ru-RU" altLang="ru-RU" sz="2000" b="1" kern="0" dirty="0">
                <a:solidFill>
                  <a:srgbClr val="0070C0"/>
                </a:solidFill>
                <a:latin typeface="Century Gothic"/>
                <a:ea typeface="+mj-ea"/>
                <a:cs typeface="+mj-cs"/>
              </a:rPr>
            </a:br>
            <a:r>
              <a:rPr lang="ru-RU" altLang="ru-RU" sz="2000" b="1" kern="0" dirty="0">
                <a:solidFill>
                  <a:prstClr val="black"/>
                </a:solidFill>
                <a:latin typeface="Century Gothic"/>
                <a:ea typeface="+mj-ea"/>
                <a:cs typeface="+mj-cs"/>
              </a:rPr>
              <a:t>Мақұлданған, бірақ ЕДБ-де қол қойылмаған</a:t>
            </a:r>
            <a:br>
              <a:rPr lang="ru-RU" altLang="ru-RU" sz="1266" b="1" kern="0" dirty="0">
                <a:solidFill>
                  <a:prstClr val="black"/>
                </a:solidFill>
                <a:latin typeface="Century Gothic"/>
                <a:ea typeface="+mj-ea"/>
                <a:cs typeface="+mj-cs"/>
              </a:rPr>
            </a:br>
            <a:endParaRPr lang="ru-RU" sz="1266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01450" y="6471137"/>
            <a:ext cx="10259367" cy="637863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45569" tIns="22785" rIns="45569" bIns="22785" anchor="ctr"/>
          <a:lstStyle/>
          <a:p>
            <a:pPr marL="172842" indent="-166812">
              <a:spcAft>
                <a:spcPts val="38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Кепілдік шарттарына қол қою бойынша көшбасшы банктер: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бойынша-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"Банк Центр Кредит" АҚ, "Қазақстан Халық Банкі" АҚ</a:t>
            </a:r>
          </a:p>
          <a:p>
            <a:pPr marL="172842" indent="-166812">
              <a:spcAft>
                <a:spcPts val="38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Сомасы 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"Банк Центр Кредит" АҚ, "Қазақстан Халық банкі" АҚ.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40C274F-22F2-493C-092A-3E48E9B4B2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75229"/>
              </p:ext>
            </p:extLst>
          </p:nvPr>
        </p:nvGraphicFramePr>
        <p:xfrm>
          <a:off x="301451" y="1510969"/>
          <a:ext cx="4842938" cy="505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9E6CEF0-F971-8663-03DE-107D896D1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882505"/>
              </p:ext>
            </p:extLst>
          </p:nvPr>
        </p:nvGraphicFramePr>
        <p:xfrm>
          <a:off x="5034224" y="1336431"/>
          <a:ext cx="5084466" cy="532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8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17722" y="6270348"/>
            <a:ext cx="10153916" cy="9181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Қор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несие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қоржынының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жалпы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1 714 млрд. </a:t>
            </a:r>
            <a:r>
              <a:rPr lang="ru-RU" sz="12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теңгеге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66 306 </a:t>
            </a:r>
            <a:r>
              <a:rPr lang="ru-RU" sz="12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жобаны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мақұлдады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ішінде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823,0 млрд. </a:t>
            </a:r>
            <a:r>
              <a:rPr lang="ru-RU" sz="12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теңге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8656" y="120787"/>
            <a:ext cx="769081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Кепілдік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: </a:t>
            </a:r>
            <a:r>
              <a:rPr kumimoji="0" lang="ru-RU" alt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Салалар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бөлінісінде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қаржыландырылған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жобалар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C922499-3BA7-97EE-439E-1BD740349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429643"/>
              </p:ext>
            </p:extLst>
          </p:nvPr>
        </p:nvGraphicFramePr>
        <p:xfrm>
          <a:off x="218656" y="1122047"/>
          <a:ext cx="10503302" cy="531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17A144-FD7F-BE04-E7E9-B94CF1EE620D}"/>
              </a:ext>
            </a:extLst>
          </p:cNvPr>
          <p:cNvSpPr/>
          <p:nvPr/>
        </p:nvSpPr>
        <p:spPr>
          <a:xfrm>
            <a:off x="7084761" y="1209858"/>
            <a:ext cx="26822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8817">
              <a:defRPr/>
            </a:pP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01.01.</a:t>
            </a:r>
            <a:r>
              <a:rPr lang="ru-RU" altLang="en-US" sz="1100" b="1" kern="0">
                <a:solidFill>
                  <a:prstClr val="black"/>
                </a:solidFill>
                <a:latin typeface="Century Gothic" panose="020B0502020202020204" pitchFamily="34" charset="0"/>
              </a:rPr>
              <a:t>бастап 01.11.24 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ж. дейін</a:t>
            </a:r>
            <a:endParaRPr lang="ru-RU" sz="11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16224</TotalTime>
  <Words>536</Words>
  <Application>Microsoft Office PowerPoint</Application>
  <PresentationFormat>Произвольный</PresentationFormat>
  <Paragraphs>64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Century Gothic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Yandex.Translate</dc:creator>
  <dc:description>Translated with Yandex.Translate</dc:description>
  <cp:lastModifiedBy>Эльдана Канцерова</cp:lastModifiedBy>
  <cp:revision>592</cp:revision>
  <cp:lastPrinted>2024-08-14T07:24:12Z</cp:lastPrinted>
  <dcterms:created xsi:type="dcterms:W3CDTF">2022-06-24T10:22:17Z</dcterms:created>
  <dcterms:modified xsi:type="dcterms:W3CDTF">2024-11-06T11:17:51Z</dcterms:modified>
</cp:coreProperties>
</file>